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81" r:id="rId3"/>
    <p:sldId id="259" r:id="rId4"/>
    <p:sldId id="260" r:id="rId5"/>
    <p:sldId id="271" r:id="rId6"/>
    <p:sldId id="288" r:id="rId7"/>
    <p:sldId id="289" r:id="rId8"/>
    <p:sldId id="261" r:id="rId9"/>
    <p:sldId id="287" r:id="rId10"/>
    <p:sldId id="290" r:id="rId11"/>
    <p:sldId id="265" r:id="rId12"/>
  </p:sldIdLst>
  <p:sldSz cx="9144000" cy="6858000" type="screen4x3"/>
  <p:notesSz cx="6797675" cy="9928225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29" autoAdjust="0"/>
  </p:normalViewPr>
  <p:slideViewPr>
    <p:cSldViewPr>
      <p:cViewPr>
        <p:scale>
          <a:sx n="130" d="100"/>
          <a:sy n="130" d="100"/>
        </p:scale>
        <p:origin x="-9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118AE-9C45-4949-9C69-17F4BFD46EEE}" type="doc">
      <dgm:prSet loTypeId="urn:microsoft.com/office/officeart/2005/8/layout/funnel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6E486716-B91C-4130-B838-D54F74699AF6}">
      <dgm:prSet phldrT="[Text]" custT="1"/>
      <dgm:spPr/>
      <dgm:t>
        <a:bodyPr/>
        <a:lstStyle/>
        <a:p>
          <a:r>
            <a:rPr lang="en-GB" sz="1400" dirty="0" err="1" smtClean="0"/>
            <a:t>MoFT</a:t>
          </a:r>
          <a:endParaRPr lang="en-GB" sz="1400" dirty="0"/>
        </a:p>
      </dgm:t>
    </dgm:pt>
    <dgm:pt modelId="{044D98C3-1557-4AE8-8362-DC580F2688FC}" type="parTrans" cxnId="{DC0EDC08-F27F-43B0-8F44-7B685C6E825B}">
      <dgm:prSet/>
      <dgm:spPr/>
      <dgm:t>
        <a:bodyPr/>
        <a:lstStyle/>
        <a:p>
          <a:endParaRPr lang="en-GB" sz="1400"/>
        </a:p>
      </dgm:t>
    </dgm:pt>
    <dgm:pt modelId="{F8926E49-EA70-4E5B-ABC6-C98F83172F53}" type="sibTrans" cxnId="{DC0EDC08-F27F-43B0-8F44-7B685C6E825B}">
      <dgm:prSet/>
      <dgm:spPr/>
      <dgm:t>
        <a:bodyPr/>
        <a:lstStyle/>
        <a:p>
          <a:endParaRPr lang="en-GB" sz="1400"/>
        </a:p>
      </dgm:t>
    </dgm:pt>
    <dgm:pt modelId="{31AE179D-965D-4D43-83F8-EB51170B0B1E}">
      <dgm:prSet phldrT="[Text]" custT="1"/>
      <dgm:spPr/>
      <dgm:t>
        <a:bodyPr/>
        <a:lstStyle/>
        <a:p>
          <a:r>
            <a:rPr lang="en-GB" sz="1400" dirty="0" err="1" smtClean="0"/>
            <a:t>BiH</a:t>
          </a:r>
          <a:r>
            <a:rPr lang="en-GB" sz="1400" dirty="0" smtClean="0"/>
            <a:t> Institution</a:t>
          </a:r>
          <a:endParaRPr lang="en-GB" sz="1400" dirty="0"/>
        </a:p>
      </dgm:t>
    </dgm:pt>
    <dgm:pt modelId="{5C6F9685-3DC6-45CF-A2C4-EF936581F1A4}" type="parTrans" cxnId="{4BCC86B6-C5F1-4A68-8899-962C4113A260}">
      <dgm:prSet/>
      <dgm:spPr/>
      <dgm:t>
        <a:bodyPr/>
        <a:lstStyle/>
        <a:p>
          <a:endParaRPr lang="en-GB" sz="1400"/>
        </a:p>
      </dgm:t>
    </dgm:pt>
    <dgm:pt modelId="{53ECCF78-6130-4CBB-BA59-3A1B6BAF21B7}" type="sibTrans" cxnId="{4BCC86B6-C5F1-4A68-8899-962C4113A260}">
      <dgm:prSet/>
      <dgm:spPr/>
      <dgm:t>
        <a:bodyPr/>
        <a:lstStyle/>
        <a:p>
          <a:endParaRPr lang="en-GB" sz="1400"/>
        </a:p>
      </dgm:t>
    </dgm:pt>
    <dgm:pt modelId="{F6EDF456-FC5F-41E3-9DC4-EAEEDA516F88}">
      <dgm:prSet phldrT="[Text]" custT="1"/>
      <dgm:spPr/>
      <dgm:t>
        <a:bodyPr/>
        <a:lstStyle/>
        <a:p>
          <a:r>
            <a:rPr lang="en-GB" sz="1400" dirty="0" smtClean="0"/>
            <a:t>DCF Members</a:t>
          </a:r>
          <a:endParaRPr lang="en-GB" sz="1400" dirty="0"/>
        </a:p>
      </dgm:t>
    </dgm:pt>
    <dgm:pt modelId="{307CAC1D-5CF3-45B0-9812-248168264DF5}" type="parTrans" cxnId="{ABC1183A-6A8D-4249-9F21-C9B2EDDF9AF3}">
      <dgm:prSet/>
      <dgm:spPr/>
      <dgm:t>
        <a:bodyPr/>
        <a:lstStyle/>
        <a:p>
          <a:endParaRPr lang="en-GB" sz="1400"/>
        </a:p>
      </dgm:t>
    </dgm:pt>
    <dgm:pt modelId="{D077A9D1-BEC2-4947-BBDA-F71BFDCFA405}" type="sibTrans" cxnId="{ABC1183A-6A8D-4249-9F21-C9B2EDDF9AF3}">
      <dgm:prSet/>
      <dgm:spPr/>
      <dgm:t>
        <a:bodyPr/>
        <a:lstStyle/>
        <a:p>
          <a:endParaRPr lang="en-GB" sz="1400"/>
        </a:p>
      </dgm:t>
    </dgm:pt>
    <dgm:pt modelId="{BF46002C-6B6B-4118-8660-45A92E2221B0}">
      <dgm:prSet phldrT="[Text]" custT="1"/>
      <dgm:spPr/>
      <dgm:t>
        <a:bodyPr/>
        <a:lstStyle/>
        <a:p>
          <a:r>
            <a:rPr lang="en-GB" sz="1800" b="1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Donor Mapping Report</a:t>
          </a:r>
          <a:endParaRPr lang="en-GB" sz="1800" b="1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gm:t>
    </dgm:pt>
    <dgm:pt modelId="{9DB3820D-C71F-4D19-AB27-BC915C9925AB}" type="parTrans" cxnId="{AC7E470F-3A7A-4CF9-92B7-04D34C99962A}">
      <dgm:prSet/>
      <dgm:spPr/>
      <dgm:t>
        <a:bodyPr/>
        <a:lstStyle/>
        <a:p>
          <a:endParaRPr lang="en-GB" sz="1400"/>
        </a:p>
      </dgm:t>
    </dgm:pt>
    <dgm:pt modelId="{43395894-7EA6-4B9E-84C2-B438ECA82763}" type="sibTrans" cxnId="{AC7E470F-3A7A-4CF9-92B7-04D34C99962A}">
      <dgm:prSet/>
      <dgm:spPr/>
      <dgm:t>
        <a:bodyPr/>
        <a:lstStyle/>
        <a:p>
          <a:endParaRPr lang="en-GB" sz="1400"/>
        </a:p>
      </dgm:t>
    </dgm:pt>
    <dgm:pt modelId="{FA00EC63-F92C-4198-B82F-6EF31497544E}" type="pres">
      <dgm:prSet presAssocID="{6AE118AE-9C45-4949-9C69-17F4BFD46EEE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bs-Latn-BA"/>
        </a:p>
      </dgm:t>
    </dgm:pt>
    <dgm:pt modelId="{8F371554-F874-47A7-A84E-05A6E0832681}" type="pres">
      <dgm:prSet presAssocID="{6AE118AE-9C45-4949-9C69-17F4BFD46EEE}" presName="ellipse" presStyleLbl="trBgShp" presStyleIdx="0" presStyleCnt="1"/>
      <dgm:spPr/>
    </dgm:pt>
    <dgm:pt modelId="{1426254A-55C1-4D57-AAE1-85E18E08C4EF}" type="pres">
      <dgm:prSet presAssocID="{6AE118AE-9C45-4949-9C69-17F4BFD46EEE}" presName="arrow1" presStyleLbl="fgShp" presStyleIdx="0" presStyleCnt="1"/>
      <dgm:spPr/>
    </dgm:pt>
    <dgm:pt modelId="{361AAC30-CED0-4D89-B454-2D02C2391FEA}" type="pres">
      <dgm:prSet presAssocID="{6AE118AE-9C45-4949-9C69-17F4BFD46EEE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72BEB2E-A1E1-441F-BB2F-C1CBED03E725}" type="pres">
      <dgm:prSet presAssocID="{31AE179D-965D-4D43-83F8-EB51170B0B1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B9C9FA36-AF98-420D-932B-CC6191ADB86B}" type="pres">
      <dgm:prSet presAssocID="{F6EDF456-FC5F-41E3-9DC4-EAEEDA516F88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B3491C-DFC3-4A72-B698-4EFABCDF19AA}" type="pres">
      <dgm:prSet presAssocID="{BF46002C-6B6B-4118-8660-45A92E2221B0}" presName="item3" presStyleLbl="node1" presStyleIdx="2" presStyleCnt="3" custScaleX="144126" custScaleY="140456" custLinFactNeighborX="-10011" custLinFactNeighborY="-58686">
        <dgm:presLayoutVars>
          <dgm:bulletEnabled val="1"/>
        </dgm:presLayoutVars>
      </dgm:prSet>
      <dgm:spPr/>
      <dgm:t>
        <a:bodyPr/>
        <a:lstStyle/>
        <a:p>
          <a:endParaRPr lang="bs-Latn-BA"/>
        </a:p>
      </dgm:t>
    </dgm:pt>
    <dgm:pt modelId="{C151FA93-64B4-4B9F-8BBD-8D4189D0EC1E}" type="pres">
      <dgm:prSet presAssocID="{6AE118AE-9C45-4949-9C69-17F4BFD46EEE}" presName="funnel" presStyleLbl="trAlignAcc1" presStyleIdx="0" presStyleCnt="1"/>
      <dgm:spPr/>
    </dgm:pt>
  </dgm:ptLst>
  <dgm:cxnLst>
    <dgm:cxn modelId="{4BCC86B6-C5F1-4A68-8899-962C4113A260}" srcId="{6AE118AE-9C45-4949-9C69-17F4BFD46EEE}" destId="{31AE179D-965D-4D43-83F8-EB51170B0B1E}" srcOrd="1" destOrd="0" parTransId="{5C6F9685-3DC6-45CF-A2C4-EF936581F1A4}" sibTransId="{53ECCF78-6130-4CBB-BA59-3A1B6BAF21B7}"/>
    <dgm:cxn modelId="{80287650-BD23-4280-8F1E-4836F7371DF6}" type="presOf" srcId="{6E486716-B91C-4130-B838-D54F74699AF6}" destId="{C4B3491C-DFC3-4A72-B698-4EFABCDF19AA}" srcOrd="0" destOrd="0" presId="urn:microsoft.com/office/officeart/2005/8/layout/funnel1"/>
    <dgm:cxn modelId="{DC0EDC08-F27F-43B0-8F44-7B685C6E825B}" srcId="{6AE118AE-9C45-4949-9C69-17F4BFD46EEE}" destId="{6E486716-B91C-4130-B838-D54F74699AF6}" srcOrd="0" destOrd="0" parTransId="{044D98C3-1557-4AE8-8362-DC580F2688FC}" sibTransId="{F8926E49-EA70-4E5B-ABC6-C98F83172F53}"/>
    <dgm:cxn modelId="{ABC1183A-6A8D-4249-9F21-C9B2EDDF9AF3}" srcId="{6AE118AE-9C45-4949-9C69-17F4BFD46EEE}" destId="{F6EDF456-FC5F-41E3-9DC4-EAEEDA516F88}" srcOrd="2" destOrd="0" parTransId="{307CAC1D-5CF3-45B0-9812-248168264DF5}" sibTransId="{D077A9D1-BEC2-4947-BBDA-F71BFDCFA405}"/>
    <dgm:cxn modelId="{CE879709-0EF7-480A-85A7-4A482DC8751A}" type="presOf" srcId="{F6EDF456-FC5F-41E3-9DC4-EAEEDA516F88}" destId="{C72BEB2E-A1E1-441F-BB2F-C1CBED03E725}" srcOrd="0" destOrd="0" presId="urn:microsoft.com/office/officeart/2005/8/layout/funnel1"/>
    <dgm:cxn modelId="{5E81E979-10C8-4CEE-9AA0-E744378A8F84}" type="presOf" srcId="{BF46002C-6B6B-4118-8660-45A92E2221B0}" destId="{361AAC30-CED0-4D89-B454-2D02C2391FEA}" srcOrd="0" destOrd="0" presId="urn:microsoft.com/office/officeart/2005/8/layout/funnel1"/>
    <dgm:cxn modelId="{AC7E470F-3A7A-4CF9-92B7-04D34C99962A}" srcId="{6AE118AE-9C45-4949-9C69-17F4BFD46EEE}" destId="{BF46002C-6B6B-4118-8660-45A92E2221B0}" srcOrd="3" destOrd="0" parTransId="{9DB3820D-C71F-4D19-AB27-BC915C9925AB}" sibTransId="{43395894-7EA6-4B9E-84C2-B438ECA82763}"/>
    <dgm:cxn modelId="{B2C15DB8-BE3B-4E93-9378-42B73E473EA8}" type="presOf" srcId="{6AE118AE-9C45-4949-9C69-17F4BFD46EEE}" destId="{FA00EC63-F92C-4198-B82F-6EF31497544E}" srcOrd="0" destOrd="0" presId="urn:microsoft.com/office/officeart/2005/8/layout/funnel1"/>
    <dgm:cxn modelId="{C4F6E359-647F-4D75-A084-E144484686FF}" type="presOf" srcId="{31AE179D-965D-4D43-83F8-EB51170B0B1E}" destId="{B9C9FA36-AF98-420D-932B-CC6191ADB86B}" srcOrd="0" destOrd="0" presId="urn:microsoft.com/office/officeart/2005/8/layout/funnel1"/>
    <dgm:cxn modelId="{BCEAF2AF-E88D-4BCB-B43E-B0B8FC516931}" type="presParOf" srcId="{FA00EC63-F92C-4198-B82F-6EF31497544E}" destId="{8F371554-F874-47A7-A84E-05A6E0832681}" srcOrd="0" destOrd="0" presId="urn:microsoft.com/office/officeart/2005/8/layout/funnel1"/>
    <dgm:cxn modelId="{84C61E54-44BB-43AF-9D51-49414423AD91}" type="presParOf" srcId="{FA00EC63-F92C-4198-B82F-6EF31497544E}" destId="{1426254A-55C1-4D57-AAE1-85E18E08C4EF}" srcOrd="1" destOrd="0" presId="urn:microsoft.com/office/officeart/2005/8/layout/funnel1"/>
    <dgm:cxn modelId="{417E8874-AEA2-4D02-9EDF-CB9F6A5ECA92}" type="presParOf" srcId="{FA00EC63-F92C-4198-B82F-6EF31497544E}" destId="{361AAC30-CED0-4D89-B454-2D02C2391FEA}" srcOrd="2" destOrd="0" presId="urn:microsoft.com/office/officeart/2005/8/layout/funnel1"/>
    <dgm:cxn modelId="{D0A04CBA-E812-4910-BC20-CE0338F497A9}" type="presParOf" srcId="{FA00EC63-F92C-4198-B82F-6EF31497544E}" destId="{C72BEB2E-A1E1-441F-BB2F-C1CBED03E725}" srcOrd="3" destOrd="0" presId="urn:microsoft.com/office/officeart/2005/8/layout/funnel1"/>
    <dgm:cxn modelId="{B544B7D6-F2EA-4086-AC2C-C3956E83972E}" type="presParOf" srcId="{FA00EC63-F92C-4198-B82F-6EF31497544E}" destId="{B9C9FA36-AF98-420D-932B-CC6191ADB86B}" srcOrd="4" destOrd="0" presId="urn:microsoft.com/office/officeart/2005/8/layout/funnel1"/>
    <dgm:cxn modelId="{833D7296-01D5-40DF-9278-FED18AAE8EDA}" type="presParOf" srcId="{FA00EC63-F92C-4198-B82F-6EF31497544E}" destId="{C4B3491C-DFC3-4A72-B698-4EFABCDF19AA}" srcOrd="5" destOrd="0" presId="urn:microsoft.com/office/officeart/2005/8/layout/funnel1"/>
    <dgm:cxn modelId="{D1972F23-29E4-4441-93A3-84BF181EFDF6}" type="presParOf" srcId="{FA00EC63-F92C-4198-B82F-6EF31497544E}" destId="{C151FA93-64B4-4B9F-8BBD-8D4189D0EC1E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371554-F874-47A7-A84E-05A6E0832681}">
      <dsp:nvSpPr>
        <dsp:cNvPr id="0" name=""/>
        <dsp:cNvSpPr/>
      </dsp:nvSpPr>
      <dsp:spPr>
        <a:xfrm>
          <a:off x="1241572" y="181480"/>
          <a:ext cx="3601686" cy="125081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26254A-55C1-4D57-AAE1-85E18E08C4EF}">
      <dsp:nvSpPr>
        <dsp:cNvPr id="0" name=""/>
        <dsp:cNvSpPr/>
      </dsp:nvSpPr>
      <dsp:spPr>
        <a:xfrm>
          <a:off x="2698999" y="3244309"/>
          <a:ext cx="698001" cy="44672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1AAC30-CED0-4D89-B454-2D02C2391FEA}">
      <dsp:nvSpPr>
        <dsp:cNvPr id="0" name=""/>
        <dsp:cNvSpPr/>
      </dsp:nvSpPr>
      <dsp:spPr>
        <a:xfrm>
          <a:off x="1372797" y="3601686"/>
          <a:ext cx="3350406" cy="8376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accent1">
                  <a:lumMod val="75000"/>
                </a:schemeClr>
              </a:solidFill>
              <a:latin typeface="Century Gothic" pitchFamily="34" charset="0"/>
            </a:rPr>
            <a:t>Donor Mapping Report</a:t>
          </a:r>
          <a:endParaRPr lang="en-GB" sz="1800" b="1" kern="1200" dirty="0">
            <a:solidFill>
              <a:schemeClr val="accent1">
                <a:lumMod val="75000"/>
              </a:schemeClr>
            </a:solidFill>
            <a:latin typeface="Century Gothic" pitchFamily="34" charset="0"/>
          </a:endParaRPr>
        </a:p>
      </dsp:txBody>
      <dsp:txXfrm>
        <a:off x="1372797" y="3601686"/>
        <a:ext cx="3350406" cy="837601"/>
      </dsp:txXfrm>
    </dsp:sp>
    <dsp:sp modelId="{C72BEB2E-A1E1-441F-BB2F-C1CBED03E725}">
      <dsp:nvSpPr>
        <dsp:cNvPr id="0" name=""/>
        <dsp:cNvSpPr/>
      </dsp:nvSpPr>
      <dsp:spPr>
        <a:xfrm>
          <a:off x="2551023" y="1528901"/>
          <a:ext cx="1256402" cy="125640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/>
            <a:t>DCF Members</a:t>
          </a:r>
          <a:endParaRPr lang="en-GB" sz="1400" kern="1200" dirty="0"/>
        </a:p>
      </dsp:txBody>
      <dsp:txXfrm>
        <a:off x="2735019" y="1712897"/>
        <a:ext cx="888410" cy="888410"/>
      </dsp:txXfrm>
    </dsp:sp>
    <dsp:sp modelId="{B9C9FA36-AF98-420D-932B-CC6191ADB86B}">
      <dsp:nvSpPr>
        <dsp:cNvPr id="0" name=""/>
        <dsp:cNvSpPr/>
      </dsp:nvSpPr>
      <dsp:spPr>
        <a:xfrm>
          <a:off x="1651997" y="586321"/>
          <a:ext cx="1256402" cy="125640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BiH</a:t>
          </a:r>
          <a:r>
            <a:rPr lang="en-GB" sz="1400" kern="1200" dirty="0" smtClean="0"/>
            <a:t> Institution</a:t>
          </a:r>
          <a:endParaRPr lang="en-GB" sz="1400" kern="1200" dirty="0"/>
        </a:p>
      </dsp:txBody>
      <dsp:txXfrm>
        <a:off x="1835993" y="770317"/>
        <a:ext cx="888410" cy="888410"/>
      </dsp:txXfrm>
    </dsp:sp>
    <dsp:sp modelId="{C4B3491C-DFC3-4A72-B698-4EFABCDF19AA}">
      <dsp:nvSpPr>
        <dsp:cNvPr id="0" name=""/>
        <dsp:cNvSpPr/>
      </dsp:nvSpPr>
      <dsp:spPr>
        <a:xfrm>
          <a:off x="2533341" y="0"/>
          <a:ext cx="1810802" cy="176469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err="1" smtClean="0"/>
            <a:t>MoFT</a:t>
          </a:r>
          <a:endParaRPr lang="en-GB" sz="1400" kern="1200" dirty="0"/>
        </a:p>
      </dsp:txBody>
      <dsp:txXfrm>
        <a:off x="2798527" y="258433"/>
        <a:ext cx="1280430" cy="1247826"/>
      </dsp:txXfrm>
    </dsp:sp>
    <dsp:sp modelId="{C151FA93-64B4-4B9F-8BBD-8D4189D0EC1E}">
      <dsp:nvSpPr>
        <dsp:cNvPr id="0" name=""/>
        <dsp:cNvSpPr/>
      </dsp:nvSpPr>
      <dsp:spPr>
        <a:xfrm>
          <a:off x="1093596" y="27920"/>
          <a:ext cx="3908807" cy="3127045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326D0-1DA8-4E5A-A49F-F0FAB172D267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986F2-EF98-456B-90C2-C24FAE1DF23F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964273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118B0596-40F7-49AB-BBA1-14FF49EC459F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algn="r" eaLnBrk="1" hangingPunct="1">
              <a:buClrTx/>
              <a:buFontTx/>
              <a:buNone/>
            </a:pPr>
            <a:fld id="{018BA54E-0106-4550-8348-1A26DF6C82D5}" type="slidenum">
              <a:rPr lang="en-US" sz="1200">
                <a:solidFill>
                  <a:srgbClr val="000000"/>
                </a:solidFill>
                <a:latin typeface="Arial" pitchFamily="34" charset="0"/>
                <a:ea typeface="ヒラギノ角ゴ Pro W3"/>
                <a:cs typeface="ヒラギノ角ゴ Pro W3"/>
              </a:rPr>
              <a:pPr algn="r" eaLnBrk="1" hangingPunct="1">
                <a:buClrTx/>
                <a:buFontTx/>
                <a:buNone/>
              </a:pPr>
              <a:t>1</a:t>
            </a:fld>
            <a:endParaRPr lang="en-US" sz="1200" dirty="0">
              <a:solidFill>
                <a:srgbClr val="000000"/>
              </a:solidFill>
              <a:latin typeface="Arial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43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sr-Latn-RS" dirty="0" smtClean="0">
              <a:latin typeface="Calibri" pitchFamily="34" charset="0"/>
              <a:ea typeface="Microsoft YaHei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542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E18EB33F-BCF0-4799-BA27-DA9704DABCE6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547747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63C09BAB-0110-40A3-A427-36222AE73FE8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3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375763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9C21B252-C762-4F49-8728-4E21B2BC7B11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4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3651449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FF37C591-961B-4B10-8E18-1C9E5C77A87A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8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35670679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eaLnBrk="1" hangingPunct="1"/>
            <a:fld id="{117E9E85-DBE1-4D43-B7F7-BD83DE0B0859}" type="slidenum">
              <a:rPr lang="bs-Latn-BA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11</a:t>
            </a:fld>
            <a:endParaRPr lang="bs-Latn-BA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r-Latn-RS" smtClean="0"/>
          </a:p>
        </p:txBody>
      </p:sp>
    </p:spTree>
    <p:extLst>
      <p:ext uri="{BB962C8B-B14F-4D97-AF65-F5344CB8AC3E}">
        <p14:creationId xmlns:p14="http://schemas.microsoft.com/office/powerpoint/2010/main" val="1753392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1579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148292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387593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74678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583806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66925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67614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45360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18596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91901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s-Latn-B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03357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62000"/>
                    </a14:imgEffect>
                    <a14:imgEffect>
                      <a14:saturation sat="9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s-Latn-B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4978-6C52-4F81-84BF-2EE3530516F8}" type="datetimeFigureOut">
              <a:rPr lang="bs-Latn-BA" smtClean="0"/>
              <a:t>7.12.2015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5A6C1-FC2C-43F6-86CC-1B526730B9D3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142810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774700" y="1906588"/>
            <a:ext cx="78136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bs-Latn-BA" sz="3600" b="1">
                <a:solidFill>
                  <a:srgbClr val="0099CC"/>
                </a:solidFill>
              </a:rPr>
              <a:t/>
            </a:r>
            <a:br>
              <a:rPr lang="bs-Latn-BA" sz="3600" b="1">
                <a:solidFill>
                  <a:srgbClr val="0099CC"/>
                </a:solidFill>
              </a:rPr>
            </a:br>
            <a:r>
              <a:rPr lang="en-GB" sz="3600" b="1" dirty="0">
                <a:solidFill>
                  <a:srgbClr val="0099CC"/>
                </a:solidFill>
              </a:rPr>
              <a:t/>
            </a:r>
            <a:br>
              <a:rPr lang="en-GB" sz="3600" b="1" dirty="0">
                <a:solidFill>
                  <a:srgbClr val="0099CC"/>
                </a:solidFill>
              </a:rPr>
            </a:br>
            <a:endParaRPr lang="en-GB" sz="3600" b="1" dirty="0">
              <a:solidFill>
                <a:srgbClr val="0099CC"/>
              </a:solidFill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467544" y="764704"/>
            <a:ext cx="820891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3000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 Coordination Forum </a:t>
            </a:r>
            <a:r>
              <a:rPr lang="bs-Latn-BA" sz="3000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Meeting</a:t>
            </a:r>
          </a:p>
          <a:p>
            <a:pPr algn="ctr">
              <a:lnSpc>
                <a:spcPct val="12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3000" b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24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 Mapping Report 2014</a:t>
            </a: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24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24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Edina Topčagić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14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Head of Division for the Coordination and Mobilisation of International Aid</a:t>
            </a: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600" b="1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6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bs-Latn-BA" sz="16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Sarajevo</a:t>
            </a:r>
            <a:r>
              <a:rPr lang="bs-Latn-BA" sz="16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bs-Latn-BA" sz="16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08 December 2015</a:t>
            </a:r>
            <a:endParaRPr lang="bs-Latn-BA" sz="16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1506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34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228600"/>
            <a:ext cx="8640960" cy="659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2500"/>
              </a:lnSpc>
              <a:defRPr/>
            </a:pPr>
            <a:r>
              <a:rPr lang="en-GB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Way </a:t>
            </a:r>
            <a:r>
              <a:rPr lang="en-GB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Forward</a:t>
            </a:r>
            <a:endParaRPr lang="hr-HR" sz="2400" b="1" dirty="0" smtClean="0">
              <a:solidFill>
                <a:schemeClr val="tx2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fontAlgn="base"/>
            <a:r>
              <a:rPr lang="hr-HR" sz="16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Time-frame </a:t>
            </a:r>
            <a:r>
              <a:rPr lang="hr-HR" sz="1600" b="1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preparation </a:t>
            </a:r>
            <a:r>
              <a:rPr lang="hr-HR" sz="16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Donor </a:t>
            </a:r>
            <a:r>
              <a:rPr lang="hr-HR" sz="1600" b="1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Mapping Report 2015</a:t>
            </a:r>
            <a:endParaRPr lang="en-US" sz="1600" dirty="0">
              <a:solidFill>
                <a:schemeClr val="tx2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316256"/>
              </p:ext>
            </p:extLst>
          </p:nvPr>
        </p:nvGraphicFramePr>
        <p:xfrm>
          <a:off x="153242" y="1340768"/>
          <a:ext cx="8784978" cy="4392486"/>
        </p:xfrm>
        <a:graphic>
          <a:graphicData uri="http://schemas.openxmlformats.org/drawingml/2006/table">
            <a:tbl>
              <a:tblPr firstRow="1" firstCol="1" bandRow="1"/>
              <a:tblGrid>
                <a:gridCol w="2562286"/>
                <a:gridCol w="571805"/>
                <a:gridCol w="233485"/>
                <a:gridCol w="530179"/>
                <a:gridCol w="246449"/>
                <a:gridCol w="498080"/>
                <a:gridCol w="314509"/>
                <a:gridCol w="481696"/>
                <a:gridCol w="176850"/>
                <a:gridCol w="565429"/>
                <a:gridCol w="343553"/>
                <a:gridCol w="375134"/>
                <a:gridCol w="375134"/>
                <a:gridCol w="338770"/>
                <a:gridCol w="434770"/>
                <a:gridCol w="176850"/>
                <a:gridCol w="102241"/>
                <a:gridCol w="457758"/>
              </a:tblGrid>
              <a:tr h="55294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Months   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2015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January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February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March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April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May</a:t>
                      </a:r>
                      <a:endParaRPr lang="en-US" sz="1200" dirty="0" smtClean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June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bs-Latn-BA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1F497D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+mn-cs"/>
                        </a:rPr>
                        <a:t>July</a:t>
                      </a:r>
                      <a:endParaRPr kumimoji="0" lang="en-US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F497D"/>
                        </a:solidFill>
                        <a:effectLst/>
                        <a:uLnTx/>
                        <a:uFillTx/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Times New Roman"/>
                        </a:rPr>
                        <a:t>August</a:t>
                      </a:r>
                      <a:endParaRPr lang="en-US" sz="1200" b="1" dirty="0">
                        <a:solidFill>
                          <a:schemeClr val="tx2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5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2016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Methodology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Update of database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C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Preparation of  Donors profiles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FF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Preparation of Sector Chapters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48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ODA analisys,</a:t>
                      </a:r>
                      <a:r>
                        <a:rPr lang="hr-HR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DMR c</a:t>
                      </a:r>
                      <a:r>
                        <a:rPr lang="hr-HR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ompilation, Review and </a:t>
                      </a:r>
                      <a:r>
                        <a:rPr lang="hr-HR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translation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965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CoM BiH </a:t>
                      </a:r>
                      <a:r>
                        <a:rPr lang="en-US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procedure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,</a:t>
                      </a:r>
                      <a:r>
                        <a:rPr lang="bs-Latn-BA" sz="1200" b="1" baseline="0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 distribution </a:t>
                      </a:r>
                      <a:r>
                        <a:rPr lang="bs-Latn-BA" sz="1200" b="1" dirty="0" smtClean="0">
                          <a:solidFill>
                            <a:schemeClr val="tx2"/>
                          </a:solidFill>
                          <a:effectLst/>
                          <a:latin typeface="Century Gothic" panose="020B0502020202020204" pitchFamily="34" charset="0"/>
                          <a:ea typeface="Times New Roman"/>
                        </a:rPr>
                        <a:t>and publishing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Century Gothic" panose="020B0502020202020204" pitchFamily="34" charset="0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r-HR" sz="1200" dirty="0">
                          <a:solidFill>
                            <a:schemeClr val="tx2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solidFill>
                          <a:schemeClr val="tx2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03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28178" y="163091"/>
            <a:ext cx="8496622" cy="611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Palatino Linotype" pitchFamily="18" charset="0"/>
                <a:cs typeface="Arial" pitchFamily="34" charset="0"/>
              </a:defRPr>
            </a:lvl9pPr>
          </a:lstStyle>
          <a:p>
            <a:pPr algn="ctr">
              <a:lnSpc>
                <a:spcPts val="5775"/>
              </a:lnSpc>
              <a:defRPr/>
            </a:pPr>
            <a: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bs-Latn-BA" sz="28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bs-Latn-BA" sz="24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267" name="Text Box 2"/>
          <p:cNvSpPr txBox="1">
            <a:spLocks noChangeArrowheads="1"/>
          </p:cNvSpPr>
          <p:nvPr/>
        </p:nvSpPr>
        <p:spPr bwMode="auto">
          <a:xfrm>
            <a:off x="467544" y="1700213"/>
            <a:ext cx="7854260" cy="39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algn="just" eaLnBrk="1" hangingPunct="1">
              <a:spcBef>
                <a:spcPts val="450"/>
              </a:spcBef>
              <a:buClrTx/>
              <a:buFontTx/>
              <a:buNone/>
            </a:pPr>
            <a:r>
              <a:rPr lang="bs-Latn-BA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bs-Latn-BA" b="1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eaLnBrk="1" hangingPunct="1">
              <a:spcBef>
                <a:spcPts val="450"/>
              </a:spcBef>
              <a:tabLst/>
            </a:pPr>
            <a:r>
              <a:rPr lang="en-US" sz="2000" b="1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+mn-ea"/>
                <a:cs typeface="Arial" pitchFamily="34" charset="0"/>
              </a:rPr>
              <a:t>Thank you</a:t>
            </a:r>
            <a:r>
              <a:rPr lang="bs-Latn-BA" sz="2000" b="1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+mn-ea"/>
                <a:cs typeface="Arial" pitchFamily="34" charset="0"/>
              </a:rPr>
              <a:t> !</a:t>
            </a:r>
          </a:p>
          <a:p>
            <a:pPr algn="just" eaLnBrk="1" hangingPunct="1">
              <a:spcBef>
                <a:spcPts val="450"/>
              </a:spcBef>
              <a:buClrTx/>
              <a:buFontTx/>
              <a:buNone/>
            </a:pPr>
            <a:endParaRPr lang="bs-Latn-BA" sz="20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ctr" eaLnBrk="1" hangingPunct="1">
              <a:spcBef>
                <a:spcPts val="450"/>
              </a:spcBef>
              <a:buClrTx/>
              <a:buFontTx/>
              <a:buNone/>
            </a:pPr>
            <a:r>
              <a:rPr lang="bs-Latn-BA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Y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our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cooperation and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support</a:t>
            </a:r>
            <a:r>
              <a:rPr lang="bs-Latn-BA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enabled</a:t>
            </a:r>
            <a:r>
              <a:rPr lang="bs-Latn-BA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preparation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of the Donor Mapping Report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2014</a:t>
            </a:r>
            <a:endParaRPr lang="bs-Latn-BA" sz="20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ctr" eaLnBrk="1" hangingPunct="1">
              <a:spcBef>
                <a:spcPts val="450"/>
              </a:spcBef>
              <a:buClrTx/>
              <a:buFontTx/>
              <a:buNone/>
            </a:pPr>
            <a:endParaRPr lang="bs-Latn-BA" sz="2000" b="1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ctr" eaLnBrk="1" hangingPunct="1">
              <a:spcBef>
                <a:spcPts val="450"/>
              </a:spcBef>
              <a:buClrTx/>
              <a:buFontTx/>
              <a:buNone/>
            </a:pPr>
            <a:endParaRPr lang="bs-Latn-BA" sz="20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ctr" eaLnBrk="1" hangingPunct="1">
              <a:spcBef>
                <a:spcPts val="450"/>
              </a:spcBef>
              <a:buClr>
                <a:srgbClr val="42568D"/>
              </a:buClr>
            </a:pPr>
            <a:endParaRPr lang="bs-Latn-BA" sz="2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 eaLnBrk="1" hangingPunct="1">
              <a:spcBef>
                <a:spcPts val="450"/>
              </a:spcBef>
              <a:buClr>
                <a:srgbClr val="42568D"/>
              </a:buClr>
            </a:pPr>
            <a:r>
              <a:rPr lang="bs-Latn-BA" sz="2400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hangingPunct="1">
              <a:spcBef>
                <a:spcPts val="450"/>
              </a:spcBef>
              <a:buClr>
                <a:srgbClr val="42568D"/>
              </a:buClr>
            </a:pPr>
            <a:endParaRPr lang="bs-Latn-BA" sz="20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spcBef>
                <a:spcPts val="450"/>
              </a:spcBef>
              <a:buClr>
                <a:srgbClr val="42568D"/>
              </a:buClr>
            </a:pPr>
            <a:endParaRPr lang="bs-Latn-BA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4423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87990463"/>
              </p:ext>
            </p:extLst>
          </p:nvPr>
        </p:nvGraphicFramePr>
        <p:xfrm>
          <a:off x="1318568" y="836712"/>
          <a:ext cx="6096000" cy="4467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44208" y="1378793"/>
            <a:ext cx="260476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500" dirty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Coordination, Analysis, </a:t>
            </a:r>
            <a:r>
              <a:rPr lang="bs-Latn-BA" sz="1500" dirty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DMR </a:t>
            </a:r>
            <a:r>
              <a:rPr lang="en-GB" sz="1500" dirty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Preparation, </a:t>
            </a:r>
            <a:r>
              <a:rPr lang="en-GB" sz="1500" dirty="0" err="1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CoM</a:t>
            </a:r>
            <a:r>
              <a:rPr lang="bs-Latn-BA" sz="1500" dirty="0">
                <a:solidFill>
                  <a:srgbClr val="4F81BD">
                    <a:lumMod val="75000"/>
                  </a:srgbClr>
                </a:solidFill>
                <a:latin typeface="Century Gothic" pitchFamily="34" charset="0"/>
              </a:rPr>
              <a:t> BiH procedure, publishing</a:t>
            </a:r>
            <a:endParaRPr lang="en-GB" sz="1500" dirty="0">
              <a:solidFill>
                <a:srgbClr val="4F81BD">
                  <a:lumMod val="75000"/>
                </a:srgbClr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3315" y="2852936"/>
            <a:ext cx="24482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Update of DMD, Provided responses to Questionnaire</a:t>
            </a:r>
            <a:endParaRPr lang="en-GB" sz="15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378793"/>
            <a:ext cx="21427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Provided responses to Questionnaire</a:t>
            </a:r>
            <a:endParaRPr lang="en-GB" sz="15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19672" y="5013176"/>
            <a:ext cx="6408712" cy="845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Enhance</a:t>
            </a: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cooperation 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socio–economic</a:t>
            </a:r>
            <a:r>
              <a:rPr lang="bs-Latn-BA" sz="14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endParaRPr lang="bs-Latn-BA" sz="14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acilitate </a:t>
            </a:r>
            <a:r>
              <a:rPr lang="bs-Latn-BA" sz="14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 coordination and aid effectivnes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bs-Latn-BA" sz="1400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bs-Latn-BA" sz="1400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bs-Latn-BA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mprove 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transparency in the ODA resources utilisation</a:t>
            </a:r>
          </a:p>
        </p:txBody>
      </p:sp>
      <p:sp>
        <p:nvSpPr>
          <p:cNvPr id="13" name="Right Arrow 12"/>
          <p:cNvSpPr/>
          <p:nvPr/>
        </p:nvSpPr>
        <p:spPr>
          <a:xfrm rot="10800000">
            <a:off x="6401122" y="1196752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6167569" y="2708920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1475656" y="1196752"/>
            <a:ext cx="811493" cy="913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7" descr="Description: Description: BiHgr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About the DMR 2014</a:t>
            </a:r>
            <a:endParaRPr lang="bs-Latn-BA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3641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95536" y="836712"/>
            <a:ext cx="822960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Palatino Linotype" pitchFamily="18" charset="0"/>
                <a:ea typeface="Microsoft YaHei" pitchFamily="34" charset="-122"/>
              </a:defRPr>
            </a:lvl9pPr>
          </a:lstStyle>
          <a:p>
            <a:pPr marL="1588" algn="ctr" eaLnBrk="1" hangingPunct="1">
              <a:spcBef>
                <a:spcPts val="400"/>
              </a:spcBef>
              <a:spcAft>
                <a:spcPts val="1200"/>
              </a:spcAft>
              <a:defRPr/>
            </a:pPr>
            <a:endParaRPr lang="bs-Latn-BA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7338" indent="-285750" eaLnBrk="1" hangingPunct="1">
              <a:spcBef>
                <a:spcPts val="4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allocations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770,60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2014</a:t>
            </a: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199,63 million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form of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grants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(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26%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defRPr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sr-Latn-RS" sz="1000" b="1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0" indent="-342900" algn="just" eaLnBrk="1" hangingPunct="1"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sr-Latn-R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sr-Latn-R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570,97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form of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loans</a:t>
            </a:r>
            <a:r>
              <a:rPr lang="bs-Latn-BA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(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74%</a:t>
            </a:r>
            <a:r>
              <a:rPr lang="bs-Latn-BA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  <a:buClrTx/>
              <a:defRPr/>
            </a:pPr>
            <a:endParaRPr lang="sr-Latn-RS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disbursements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362,46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million</a:t>
            </a:r>
            <a:r>
              <a:rPr lang="bs-Latn-BA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2014</a:t>
            </a: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  <a:defRPr/>
            </a:pPr>
            <a:endParaRPr lang="sr-Latn-RS" sz="1000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39750" indent="-539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€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179,45 million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form of 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grants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49.5%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>
              <a:spcBef>
                <a:spcPts val="450"/>
              </a:spcBef>
              <a:defRPr/>
            </a:pP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539750" indent="-53975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</a:t>
            </a:r>
            <a:r>
              <a:rPr lang="en-US" b="1" u="sng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183,01 million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form of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loans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sr-Latn-RS" b="1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50.5%</a:t>
            </a:r>
            <a:r>
              <a:rPr lang="sr-Latn-R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sr-Latn-RS" dirty="0" smtClean="0">
              <a:solidFill>
                <a:srgbClr val="FF0000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450"/>
              </a:spcBef>
              <a:buClrTx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sr-Latn-RS" dirty="0" smtClean="0">
              <a:solidFill>
                <a:schemeClr val="accent1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Arial" panose="020B0604020202020204" pitchFamily="34" charset="0"/>
              <a:buChar char="•"/>
              <a:defRPr/>
            </a:pPr>
            <a:endParaRPr lang="bs-Latn-BA" sz="1600" dirty="0" smtClean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Main findings of the DMR 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527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3181" y="5229200"/>
            <a:ext cx="8345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450"/>
              </a:spcBef>
              <a:defRPr/>
            </a:pPr>
            <a:r>
              <a:rPr lang="bs-Latn-BA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</a:t>
            </a:r>
            <a:r>
              <a:rPr lang="en-US" sz="1400" b="1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allocations in 2014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en-US" sz="1400" b="1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highest </a:t>
            </a:r>
            <a:r>
              <a:rPr lang="en-US" sz="1400" b="1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level</a:t>
            </a:r>
            <a:r>
              <a:rPr lang="en-US" sz="1400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1400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observed years, </a:t>
            </a:r>
            <a:r>
              <a:rPr lang="en-US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reflecting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donors </a:t>
            </a:r>
            <a:r>
              <a:rPr lang="en-US" sz="1400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 and prompt reaction 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well as</a:t>
            </a:r>
            <a:r>
              <a:rPr lang="en-US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procedural flexibility in </a:t>
            </a:r>
            <a:r>
              <a:rPr lang="en-US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overcome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impacts</a:t>
            </a:r>
            <a:r>
              <a:rPr lang="bs-Latn-BA" sz="1400" dirty="0" smtClean="0">
                <a:solidFill>
                  <a:srgbClr val="4F81B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floods </a:t>
            </a:r>
            <a:endParaRPr lang="sr-Latn-RS" sz="1400" dirty="0">
              <a:solidFill>
                <a:srgbClr val="4F81BD">
                  <a:lumMod val="75000"/>
                </a:srgb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980728"/>
            <a:ext cx="9365471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 descr="Description: Description: BiHgr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41316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121" y="5221327"/>
            <a:ext cx="84201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b="1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 disbursements </a:t>
            </a: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2014 - </a:t>
            </a:r>
            <a:r>
              <a:rPr lang="en-GB" sz="1400" b="1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sz="1400" b="1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significant decline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 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compared to </a:t>
            </a:r>
            <a:r>
              <a:rPr lang="bs-Latn-BA" sz="1400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2013, 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conditioned by the weak absorption capacities, long regulative procedures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</a:t>
            </a:r>
            <a:r>
              <a:rPr lang="bs-Latn-BA" sz="1400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well as </a:t>
            </a:r>
            <a:r>
              <a:rPr lang="en-GB" sz="1400" dirty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devastation of capacities caused by </a:t>
            </a:r>
            <a:r>
              <a:rPr lang="en-GB" sz="1400" dirty="0" smtClean="0">
                <a:solidFill>
                  <a:schemeClr val="tx2"/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floods</a:t>
            </a:r>
            <a:endParaRPr lang="en-US" sz="1400" dirty="0">
              <a:solidFill>
                <a:schemeClr val="tx2"/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7" y="836712"/>
            <a:ext cx="9180512" cy="413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79512" y="158205"/>
            <a:ext cx="8856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2014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1464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4653136"/>
            <a:ext cx="83529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s-Latn-BA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level of 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disbursed </a:t>
            </a:r>
            <a:r>
              <a:rPr lang="bs-Latn-BA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loans 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comparison with allocated (32%), as result of </a:t>
            </a:r>
            <a:r>
              <a:rPr lang="en-US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weak absorption 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capacities</a:t>
            </a:r>
            <a:r>
              <a:rPr lang="en-US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complicated regulative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procedures</a:t>
            </a:r>
            <a:r>
              <a:rPr lang="bs-Latn-BA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by floods 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devastated capacities;</a:t>
            </a:r>
          </a:p>
          <a:p>
            <a:endParaRPr lang="bs-Latn-BA" sz="1400" b="1" dirty="0" smtClean="0">
              <a:solidFill>
                <a:srgbClr val="1F497D">
                  <a:lumMod val="75000"/>
                </a:srgb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1400" b="1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highest level of disbursed </a:t>
            </a:r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</a:t>
            </a:r>
            <a:r>
              <a:rPr lang="bs-Latn-BA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US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comparison with total allocated (90%), as result of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bs-Latn-BA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donor’s </a:t>
            </a:r>
            <a:r>
              <a:rPr lang="en-US" sz="1400" dirty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immediate reaction and procedural flexibility in overcoming </a:t>
            </a:r>
            <a:r>
              <a:rPr lang="en-US" sz="1400" dirty="0" smtClean="0">
                <a:solidFill>
                  <a:srgbClr val="1F497D">
                    <a:lumMod val="75000"/>
                  </a:srgb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impacts of floods</a:t>
            </a:r>
            <a:endParaRPr lang="sr-Latn-RS" sz="1400" dirty="0">
              <a:solidFill>
                <a:srgbClr val="1F497D">
                  <a:lumMod val="75000"/>
                </a:srgbClr>
              </a:solidFill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4" r="16328"/>
          <a:stretch/>
        </p:blipFill>
        <p:spPr bwMode="auto">
          <a:xfrm>
            <a:off x="6306169" y="2204864"/>
            <a:ext cx="2706688" cy="223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1" r="10292"/>
          <a:stretch/>
        </p:blipFill>
        <p:spPr bwMode="auto">
          <a:xfrm>
            <a:off x="179512" y="1379687"/>
            <a:ext cx="2824056" cy="223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3" r="9760"/>
          <a:stretch/>
        </p:blipFill>
        <p:spPr bwMode="auto">
          <a:xfrm>
            <a:off x="3275856" y="1772816"/>
            <a:ext cx="2695244" cy="2093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179512" y="158205"/>
            <a:ext cx="885698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2014</a:t>
            </a:r>
          </a:p>
          <a:p>
            <a:pPr algn="ctr">
              <a:spcAft>
                <a:spcPts val="600"/>
              </a:spcAft>
            </a:pPr>
            <a:r>
              <a:rPr lang="bs-Latn-BA" sz="1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Disbursed </a:t>
            </a:r>
            <a:r>
              <a:rPr lang="bs-Latn-BA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vs.</a:t>
            </a:r>
            <a:r>
              <a:rPr lang="en-US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bs-Latn-BA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US" sz="1600" b="1" dirty="0" err="1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llocated</a:t>
            </a:r>
            <a:r>
              <a:rPr lang="en-US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ODA</a:t>
            </a:r>
            <a:endParaRPr lang="en-US" sz="1600" b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5947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5"/>
          <a:stretch/>
        </p:blipFill>
        <p:spPr bwMode="auto">
          <a:xfrm>
            <a:off x="-14808" y="1268760"/>
            <a:ext cx="8928993" cy="3777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35360" y="5373216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Disproportion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between the size and scope of the total ODA </a:t>
            </a:r>
            <a:r>
              <a:rPr lang="en-US" sz="1400" b="1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allocations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and </a:t>
            </a: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disbursements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indicates necessity to speed up the process of funds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realization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in Bosnia and Herzegovina</a:t>
            </a:r>
            <a:endParaRPr lang="bs-Latn-BA" sz="1400" dirty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158205"/>
            <a:ext cx="885698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2014 </a:t>
            </a:r>
          </a:p>
          <a:p>
            <a:pPr algn="ctr"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Historical Inflows of Total ODA Allocations and </a:t>
            </a:r>
            <a:r>
              <a:rPr lang="en-US" sz="1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Disbursments</a:t>
            </a: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0235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scription: Description: BiHgr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848" y="1234604"/>
            <a:ext cx="4787592" cy="3570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" r="7415"/>
          <a:stretch/>
        </p:blipFill>
        <p:spPr bwMode="auto">
          <a:xfrm>
            <a:off x="4866032" y="1268760"/>
            <a:ext cx="4122267" cy="3040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35733" y="5013176"/>
            <a:ext cx="90292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Climate Change (39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Energy </a:t>
            </a:r>
            <a:r>
              <a:rPr lang="en-US"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</a:t>
            </a:r>
            <a:r>
              <a:rPr lang="sr-Latn-RS" sz="1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ector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(22%) and Private Sector Development (19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%)</a:t>
            </a:r>
            <a:r>
              <a:rPr lang="bs-Latn-BA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received 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</a:t>
            </a:r>
            <a:r>
              <a:rPr lang="bs-Latn-BA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proportion of </a:t>
            </a:r>
            <a:r>
              <a:rPr lang="en-US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allocated </a:t>
            </a: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ODA in 2014 </a:t>
            </a:r>
            <a:endParaRPr lang="bs-Latn-BA" sz="1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Energy </a:t>
            </a:r>
            <a:r>
              <a:rPr lang="en-US" sz="1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</a:t>
            </a:r>
            <a:r>
              <a:rPr lang="sr-Latn-RS" sz="1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ector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31%),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 Development (20%) and </a:t>
            </a:r>
            <a:r>
              <a:rPr lang="en-US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  <a:r>
              <a:rPr lang="bs-Latn-BA" sz="1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</a:t>
            </a:r>
            <a:r>
              <a:rPr lang="sr-Latn-RS" sz="1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40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ector 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(13%), received the </a:t>
            </a:r>
            <a:r>
              <a:rPr lang="en-US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proportion of disbursed </a:t>
            </a:r>
            <a:r>
              <a:rPr lang="bs-Latn-BA" sz="14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ODA in </a:t>
            </a:r>
            <a:r>
              <a:rPr lang="bs-Latn-BA" sz="14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endParaRPr lang="bs-Latn-BA" sz="1400" b="1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158205"/>
            <a:ext cx="8856983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2014 </a:t>
            </a:r>
          </a:p>
          <a:p>
            <a:pPr algn="ctr">
              <a:spcAft>
                <a:spcPts val="600"/>
              </a:spcAft>
            </a:pP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Sectoral ODA allocations and disbursements</a:t>
            </a:r>
          </a:p>
          <a:p>
            <a:pPr algn="ctr"/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0564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Description: Description: BiHgr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10" y="6309320"/>
            <a:ext cx="406739" cy="49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959818" y="6309320"/>
            <a:ext cx="2596235" cy="55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spcAft>
                <a:spcPts val="600"/>
              </a:spcAft>
            </a:pPr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BOSNIA AND HERZEGOVINA</a:t>
            </a:r>
          </a:p>
          <a:p>
            <a:r>
              <a:rPr lang="hr-HR" sz="11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Ministry </a:t>
            </a:r>
            <a:r>
              <a:rPr lang="hr-HR" sz="11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  <a:cs typeface="Arial" pitchFamily="34" charset="0"/>
              </a:rPr>
              <a:t>of Finance and Treasury </a:t>
            </a:r>
            <a:endParaRPr lang="bs-Latn-BA" sz="1100" b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  <a:cs typeface="Arial" pitchFamily="34" charset="0"/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lnSpc>
                <a:spcPct val="12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bs-Latn-BA" sz="11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-36512" y="6237312"/>
            <a:ext cx="9180512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79512" y="158205"/>
            <a:ext cx="8856983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bs-Latn-B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Emerging trends from the DMR 2014</a:t>
            </a:r>
          </a:p>
          <a:p>
            <a:pPr lvl="0" algn="ctr"/>
            <a:r>
              <a:rPr lang="bs-Latn-BA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Grant vs Loans sectoral allocations/disbursements</a:t>
            </a:r>
            <a:endParaRPr lang="sr-Latn-RS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" y="1048420"/>
            <a:ext cx="442611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820" y="1108844"/>
            <a:ext cx="459025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259" y="5111700"/>
            <a:ext cx="89832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sz="1400" b="1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L</a:t>
            </a:r>
            <a:r>
              <a:rPr lang="en-US" sz="1400" b="1" dirty="0" err="1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oans</a:t>
            </a: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mainly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support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Transport 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and Energy Infrastructure and Private Sector Development sectors, Environment and Climate Change, in order to stimulate economic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development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bs-Latn-BA" sz="1400" dirty="0" smtClean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s-Latn-BA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G</a:t>
            </a:r>
            <a:r>
              <a:rPr lang="en-US" sz="1400" b="1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rants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mainly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support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Justice </a:t>
            </a:r>
            <a:r>
              <a:rPr lang="en-US" sz="140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and </a:t>
            </a:r>
            <a:r>
              <a:rPr lang="sr-Latn-RS" sz="140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H</a:t>
            </a:r>
            <a:r>
              <a:rPr lang="en-US" sz="140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ome </a:t>
            </a:r>
            <a:r>
              <a:rPr lang="sr-Latn-R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</a:t>
            </a:r>
            <a:r>
              <a:rPr lang="en-US" sz="140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ffairs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</a:t>
            </a:r>
            <a:r>
              <a:rPr lang="en-US" sz="1400" dirty="0" err="1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ocial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and </a:t>
            </a:r>
            <a:r>
              <a:rPr lang="bs-Latn-BA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</a:t>
            </a:r>
            <a:r>
              <a:rPr lang="en-US" sz="1400" err="1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rivate</a:t>
            </a:r>
            <a:r>
              <a:rPr lang="en-US" sz="140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sr-Latn-R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S</a:t>
            </a:r>
            <a:r>
              <a:rPr lang="en-US" sz="140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ector </a:t>
            </a:r>
            <a:r>
              <a:rPr lang="sr-Latn-R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D</a:t>
            </a:r>
            <a:r>
              <a:rPr lang="en-US" sz="140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evelopment</a:t>
            </a:r>
            <a:r>
              <a:rPr lang="en-US" sz="1400" dirty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, and </a:t>
            </a:r>
            <a:r>
              <a:rPr lang="en-US" sz="1400" dirty="0" smtClean="0">
                <a:solidFill>
                  <a:schemeClr val="tx2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PAR</a:t>
            </a:r>
            <a:endParaRPr lang="bs-Latn-BA" sz="1400" dirty="0">
              <a:solidFill>
                <a:schemeClr val="tx2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2696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1589</TotalTime>
  <Words>642</Words>
  <Application>Microsoft Office PowerPoint</Application>
  <PresentationFormat>On-screen Show (4:3)</PresentationFormat>
  <Paragraphs>185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operater</dc:creator>
  <cp:lastModifiedBy>Zoran D.</cp:lastModifiedBy>
  <cp:revision>188</cp:revision>
  <cp:lastPrinted>2015-12-04T13:49:52Z</cp:lastPrinted>
  <dcterms:created xsi:type="dcterms:W3CDTF">2013-04-15T12:12:49Z</dcterms:created>
  <dcterms:modified xsi:type="dcterms:W3CDTF">2015-12-07T15:19:51Z</dcterms:modified>
</cp:coreProperties>
</file>